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61" r:id="rId4"/>
    <p:sldId id="259" r:id="rId5"/>
    <p:sldId id="260" r:id="rId6"/>
    <p:sldId id="270" r:id="rId7"/>
    <p:sldId id="271" r:id="rId8"/>
    <p:sldId id="258" r:id="rId9"/>
    <p:sldId id="265" r:id="rId10"/>
    <p:sldId id="266" r:id="rId11"/>
    <p:sldId id="267" r:id="rId12"/>
    <p:sldId id="268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err="1" smtClean="0"/>
              <a:t>Категорийность</a:t>
            </a:r>
            <a:endParaRPr lang="ru-RU" sz="2800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Категирийность</c:v>
                </c:pt>
              </c:strCache>
            </c:strRef>
          </c:tx>
          <c:dLbls>
            <c:dLbl>
              <c:idx val="1"/>
              <c:layout>
                <c:manualLayout>
                  <c:x val="0.24629655085404828"/>
                  <c:y val="-4.201665386162105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769213966809716E-2"/>
                  <c:y val="8.0707777383107665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калиф.категория</c:v>
                </c:pt>
                <c:pt idx="1">
                  <c:v>1 квалиф.категория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0.21000000000000005</c:v>
                </c:pt>
                <c:pt idx="1">
                  <c:v>0.54</c:v>
                </c:pt>
                <c:pt idx="2">
                  <c:v>0.25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E6BB2-00E3-4AFE-AACA-CFF658A0706B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FAA6-DDA1-4116-AF60-3BFD17EB5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064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74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17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97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97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1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36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22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9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20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6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9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29961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Обеспечение преемственности ФГОС дошкольного, начального общего и основного общего образования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76672"/>
            <a:ext cx="6400800" cy="1752600"/>
          </a:xfrm>
        </p:spPr>
        <p:txBody>
          <a:bodyPr/>
          <a:lstStyle/>
          <a:p>
            <a:r>
              <a:rPr lang="ru-RU" dirty="0"/>
              <a:t>Республиканская </a:t>
            </a:r>
            <a:endParaRPr lang="ru-RU" dirty="0" smtClean="0"/>
          </a:p>
          <a:p>
            <a:r>
              <a:rPr lang="ru-RU" dirty="0" smtClean="0"/>
              <a:t>научно-практическая </a:t>
            </a:r>
            <a:r>
              <a:rPr lang="ru-RU" dirty="0"/>
              <a:t>конференция</a:t>
            </a:r>
          </a:p>
          <a:p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101" y="4509120"/>
            <a:ext cx="1762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писание: Описание: C:\Users\112\Desktop\Эмблема форума\Герб Ухты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2105"/>
            <a:ext cx="720080" cy="10066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131840" y="6113433"/>
            <a:ext cx="295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г</a:t>
            </a:r>
            <a:r>
              <a:rPr lang="ru-RU" dirty="0" err="1" smtClean="0"/>
              <a:t>.Ухта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09 декабря 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021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Результаты участия учащихся «НШД№1» </a:t>
            </a:r>
            <a:br>
              <a:rPr lang="ru-RU" sz="2800" b="1" dirty="0" smtClean="0"/>
            </a:br>
            <a:r>
              <a:rPr lang="ru-RU" sz="2800" b="1" dirty="0" smtClean="0"/>
              <a:t>в городских олимпиадах</a:t>
            </a:r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58197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463691"/>
                <a:gridCol w="1828784"/>
              </a:tblGrid>
              <a:tr h="1188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уч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. годы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(Места)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Математи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(Места)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Коми язык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(Места)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Марафон учебных предметов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2010-2011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год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1, 2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10, 12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2, лауреат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2011-2012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уч. год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4, 5, 12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4, 5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2,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места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77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2012-2013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уч.год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2, 3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1, лауреат, 2  командное место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450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2013-2014 </a:t>
                      </a:r>
                      <a:r>
                        <a:rPr lang="ru-RU" sz="2000" b="1" dirty="0" err="1" smtClean="0"/>
                        <a:t>уч.год</a:t>
                      </a:r>
                      <a:endParaRPr lang="ru-RU" sz="20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ru-RU" sz="2000" b="1" dirty="0" smtClean="0"/>
                        <a:t>, 6</a:t>
                      </a:r>
                      <a:endParaRPr lang="ru-RU" sz="20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2, 2 лауреата,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2 команд. место 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590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2014-2015</a:t>
                      </a:r>
                    </a:p>
                    <a:p>
                      <a:r>
                        <a:rPr lang="ru-RU" sz="1800" b="1" dirty="0" err="1" smtClean="0"/>
                        <a:t>уч.год</a:t>
                      </a:r>
                      <a:endParaRPr lang="ru-RU" sz="18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ru-RU" sz="2000" b="1" dirty="0" smtClean="0"/>
                        <a:t>, 4 </a:t>
                      </a:r>
                      <a:endParaRPr lang="ru-RU" sz="20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ru-RU" sz="2000" b="1" dirty="0" smtClean="0"/>
                        <a:t>, 6</a:t>
                      </a:r>
                      <a:endParaRPr lang="ru-RU" sz="20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1, 1,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2, лауреат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1 команд. место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11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/>
          </a:bodyPr>
          <a:lstStyle/>
          <a:p>
            <a:r>
              <a:rPr lang="ru-RU" dirty="0" smtClean="0"/>
              <a:t>АРМ учителя в каждом учебном кабинете;</a:t>
            </a:r>
          </a:p>
          <a:p>
            <a:r>
              <a:rPr lang="ru-RU" dirty="0" smtClean="0"/>
              <a:t>Интерактивные доски – 6;</a:t>
            </a:r>
          </a:p>
          <a:p>
            <a:r>
              <a:rPr lang="ru-RU" dirty="0" smtClean="0"/>
              <a:t>АРМ воспитателя – оснащены 2 </a:t>
            </a:r>
            <a:r>
              <a:rPr lang="ru-RU" dirty="0" err="1" smtClean="0"/>
              <a:t>дошк.группы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Электронная учительская – 5 АРМ;</a:t>
            </a:r>
          </a:p>
          <a:p>
            <a:r>
              <a:rPr lang="ru-RU" dirty="0" smtClean="0"/>
              <a:t>Документ-камера – 1;</a:t>
            </a:r>
          </a:p>
          <a:p>
            <a:r>
              <a:rPr lang="ru-RU" dirty="0" smtClean="0"/>
              <a:t>Кабинет коми и английского языков (11 ПК);</a:t>
            </a:r>
          </a:p>
          <a:p>
            <a:r>
              <a:rPr lang="ru-RU" dirty="0" smtClean="0"/>
              <a:t>Имеется выход в Интернет (</a:t>
            </a:r>
            <a:r>
              <a:rPr lang="en-US" dirty="0" err="1" smtClean="0"/>
              <a:t>Wi-fi</a:t>
            </a:r>
            <a:r>
              <a:rPr lang="ru-RU" dirty="0" smtClean="0"/>
              <a:t>, проводной)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2633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Имеются  дополнительные помещения:</a:t>
            </a:r>
          </a:p>
          <a:p>
            <a:r>
              <a:rPr lang="ru-RU" dirty="0" smtClean="0"/>
              <a:t>Комната психологической разгрузки                   (сенсорная комната);</a:t>
            </a:r>
          </a:p>
          <a:p>
            <a:r>
              <a:rPr lang="ru-RU" dirty="0" smtClean="0"/>
              <a:t>Библиотека;</a:t>
            </a:r>
          </a:p>
          <a:p>
            <a:r>
              <a:rPr lang="ru-RU" dirty="0" smtClean="0"/>
              <a:t>Комната школьника;</a:t>
            </a:r>
          </a:p>
          <a:p>
            <a:r>
              <a:rPr lang="ru-RU" dirty="0" smtClean="0"/>
              <a:t>Залы: музыкальный, спортивный, столовый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263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488832" cy="20022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Муниципальное </a:t>
            </a:r>
            <a:br>
              <a:rPr lang="ru-RU" sz="3600" b="1" dirty="0" smtClean="0">
                <a:solidFill>
                  <a:srgbClr val="000099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общеобразовательное учреждение «Начальная школа детский сад №1»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104" y="3429000"/>
            <a:ext cx="3178696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0099"/>
                </a:solidFill>
              </a:rPr>
              <a:t>Дата основания: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0099"/>
                </a:solidFill>
              </a:rPr>
              <a:t>10 августа 1998г.</a:t>
            </a:r>
            <a:endParaRPr lang="ru-RU" sz="28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07368"/>
            <a:ext cx="1161670" cy="132789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НШДС\Desktop\DSC027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499255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18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b="1" dirty="0"/>
              <a:t>Миссия МОУ «НШДС №1» </a:t>
            </a:r>
            <a:endParaRPr lang="ru-RU" b="1" dirty="0" smtClean="0"/>
          </a:p>
          <a:p>
            <a:pPr marL="0" lv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условиях тесных преемственных связей детского сада и начальной школы заключается в создании такого образовательного пространства, которое обеспечит ситуацию успеха каждому участнику образовательных отношений, его личностный рост и готовность к полноценному участию в социальной жизни в условиях современного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827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состав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0818673"/>
              </p:ext>
            </p:extLst>
          </p:nvPr>
        </p:nvGraphicFramePr>
        <p:xfrm>
          <a:off x="251520" y="1484784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510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состав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Педагогические работники:</a:t>
            </a:r>
          </a:p>
          <a:p>
            <a:pPr marL="0" lvl="0" indent="0">
              <a:buNone/>
            </a:pPr>
            <a:r>
              <a:rPr lang="ru-RU" dirty="0" smtClean="0"/>
              <a:t>14% - имеют звание </a:t>
            </a:r>
            <a:r>
              <a:rPr lang="ru-RU" dirty="0"/>
              <a:t>«Почетный работник общего образования РФ</a:t>
            </a:r>
            <a:r>
              <a:rPr lang="ru-RU" dirty="0" smtClean="0"/>
              <a:t>» </a:t>
            </a:r>
          </a:p>
          <a:p>
            <a:pPr marL="0" lvl="0" indent="0">
              <a:buNone/>
            </a:pPr>
            <a:r>
              <a:rPr lang="ru-RU" dirty="0" smtClean="0"/>
              <a:t>14% - награждены Почетными грамотами РФ</a:t>
            </a: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Работают </a:t>
            </a:r>
            <a:r>
              <a:rPr lang="ru-RU" dirty="0"/>
              <a:t>3</a:t>
            </a:r>
            <a:r>
              <a:rPr lang="ru-RU" dirty="0" smtClean="0"/>
              <a:t> </a:t>
            </a:r>
            <a:r>
              <a:rPr lang="ru-RU" dirty="0"/>
              <a:t>молодых </a:t>
            </a:r>
            <a:r>
              <a:rPr lang="ru-RU" dirty="0" smtClean="0"/>
              <a:t>специалиста;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89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Сетевое взаимодействие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u="sng" dirty="0"/>
              <a:t>На базе МОУ «НШДС №1» </a:t>
            </a:r>
            <a:endParaRPr lang="ru-RU" u="sng" dirty="0" smtClean="0"/>
          </a:p>
          <a:p>
            <a:r>
              <a:rPr lang="ru-RU" dirty="0"/>
              <a:t>с</a:t>
            </a:r>
            <a:r>
              <a:rPr lang="ru-RU" dirty="0" smtClean="0"/>
              <a:t> 2009 года работает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 smtClean="0"/>
              <a:t>педагогический клуб «</a:t>
            </a:r>
            <a:r>
              <a:rPr lang="ru-RU" dirty="0" err="1" smtClean="0"/>
              <a:t>Занковец</a:t>
            </a:r>
            <a:r>
              <a:rPr lang="ru-RU" dirty="0" smtClean="0"/>
              <a:t>»;</a:t>
            </a:r>
          </a:p>
          <a:p>
            <a:r>
              <a:rPr lang="ru-RU" dirty="0"/>
              <a:t>с</a:t>
            </a:r>
            <a:r>
              <a:rPr lang="ru-RU" dirty="0" smtClean="0"/>
              <a:t> 01.09.2015г. функционирует Муниципальный ресурсный центр по координации деятельности ОО </a:t>
            </a:r>
            <a:r>
              <a:rPr lang="ru-RU" dirty="0" err="1" smtClean="0"/>
              <a:t>г.Ухта</a:t>
            </a:r>
            <a:r>
              <a:rPr lang="ru-RU" dirty="0" smtClean="0"/>
              <a:t> в вопросах введения ФГОС ДО и НОО и повышать профессиональную  компетентность педагогов.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65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Сетевое взаимодействие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u="sng" dirty="0"/>
              <a:t>На базе МОУ </a:t>
            </a:r>
            <a:r>
              <a:rPr lang="ru-RU" u="sng" dirty="0" smtClean="0"/>
              <a:t>«ГПЛ» </a:t>
            </a:r>
          </a:p>
          <a:p>
            <a:r>
              <a:rPr lang="ru-RU" dirty="0"/>
              <a:t>с</a:t>
            </a:r>
            <a:r>
              <a:rPr lang="ru-RU" dirty="0" smtClean="0"/>
              <a:t> 2013 года принимаем участие в деятельности республиканской экспериментальной площадки «Методическое сопровождение педагогов в работе с одаренными детьми»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65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10 классов </a:t>
            </a:r>
            <a:r>
              <a:rPr lang="ru-RU" dirty="0" err="1" smtClean="0"/>
              <a:t>нач.школы</a:t>
            </a:r>
            <a:r>
              <a:rPr lang="ru-RU" dirty="0" smtClean="0"/>
              <a:t> – 232учащихся;</a:t>
            </a:r>
          </a:p>
          <a:p>
            <a:pPr marL="0" indent="0">
              <a:buNone/>
            </a:pPr>
            <a:r>
              <a:rPr lang="ru-RU" dirty="0" smtClean="0"/>
              <a:t>6 дошкольных групп – 138 воспитанников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2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smtClean="0"/>
              <a:t>Поступление выпускников «НШДС №1» </a:t>
            </a:r>
            <a:br>
              <a:rPr lang="ru-RU" sz="3600" b="1" smtClean="0"/>
            </a:br>
            <a:r>
              <a:rPr lang="ru-RU" sz="3600" b="1" smtClean="0"/>
              <a:t>в инновационные учреждения города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428751"/>
          <a:ext cx="7961511" cy="455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837"/>
                <a:gridCol w="2653837"/>
                <a:gridCol w="2653837"/>
              </a:tblGrid>
              <a:tr h="9921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Учебные годы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% 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поступления</a:t>
                      </a:r>
                    </a:p>
                    <a:p>
                      <a:pPr algn="ctr"/>
                      <a:r>
                        <a:rPr lang="ru-RU" sz="2400" b="1" dirty="0" smtClean="0"/>
                        <a:t>от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общего кол-ва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% от числа желающих уч-ся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</a:tr>
              <a:tr h="6507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2010-2011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уч.год</a:t>
                      </a:r>
                      <a:endParaRPr lang="ru-RU" sz="2400" b="1" baseline="0" dirty="0" smtClean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59,6 %</a:t>
                      </a:r>
                      <a:endParaRPr lang="ru-RU" sz="2400" b="1" dirty="0" smtClean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72,3 %</a:t>
                      </a:r>
                    </a:p>
                  </a:txBody>
                  <a:tcPr marL="91439" marR="91439" marT="45723" marB="45723"/>
                </a:tc>
              </a:tr>
              <a:tr h="574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2011-2012 </a:t>
                      </a:r>
                      <a:r>
                        <a:rPr lang="ru-RU" sz="2400" b="1" baseline="0" dirty="0" err="1" smtClean="0"/>
                        <a:t>уч.год</a:t>
                      </a:r>
                      <a:endParaRPr lang="ru-RU" sz="2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75,9 %</a:t>
                      </a:r>
                      <a:endParaRPr lang="ru-RU" sz="2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82 %</a:t>
                      </a:r>
                      <a:endParaRPr lang="ru-RU" sz="2400" dirty="0"/>
                    </a:p>
                  </a:txBody>
                  <a:tcPr marL="91439" marR="91439" marT="45723" marB="45723"/>
                </a:tc>
              </a:tr>
              <a:tr h="6507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2012-2013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уч.год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57,2 %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59 %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/>
                </a:tc>
              </a:tr>
              <a:tr h="6507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2013-2014 </a:t>
                      </a:r>
                      <a:r>
                        <a:rPr lang="ru-RU" sz="2400" b="1" dirty="0" err="1" smtClean="0"/>
                        <a:t>уч.год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75,4 %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91,4 %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</a:tr>
              <a:tr h="103562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2014-2015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уч.год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78 %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91 %</a:t>
                      </a:r>
                      <a:endParaRPr lang="ru-RU" sz="2400" b="1" dirty="0"/>
                    </a:p>
                  </a:txBody>
                  <a:tcPr marL="91439" marR="91439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58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438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Обеспечение преемственности ФГОС дошкольного, начального общего и основного общего образования</vt:lpstr>
      <vt:lpstr>Муниципальное  общеобразовательное учреждение «Начальная школа детский сад №1»</vt:lpstr>
      <vt:lpstr>Слайд 3</vt:lpstr>
      <vt:lpstr>Кадровый состав</vt:lpstr>
      <vt:lpstr>Кадровый состав</vt:lpstr>
      <vt:lpstr>Сетевое взаимодействие</vt:lpstr>
      <vt:lpstr>Сетевое взаимодействие</vt:lpstr>
      <vt:lpstr>Численность обучающихся</vt:lpstr>
      <vt:lpstr>Поступление выпускников «НШДС №1»  в инновационные учреждения города</vt:lpstr>
      <vt:lpstr>Результаты участия учащихся «НШД№1»  в городских олимпиадах</vt:lpstr>
      <vt:lpstr>Материально-техническая база</vt:lpstr>
      <vt:lpstr>Материально-техническая база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преемственности ФГОС дошкольного, начального общего и основного общего образования</dc:title>
  <dc:creator>НШДС</dc:creator>
  <cp:lastModifiedBy>ншдс</cp:lastModifiedBy>
  <cp:revision>16</cp:revision>
  <cp:lastPrinted>2015-12-09T05:06:22Z</cp:lastPrinted>
  <dcterms:created xsi:type="dcterms:W3CDTF">2015-12-08T18:18:11Z</dcterms:created>
  <dcterms:modified xsi:type="dcterms:W3CDTF">2015-12-10T13:07:23Z</dcterms:modified>
</cp:coreProperties>
</file>